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5143500" type="screen16x9"/>
  <p:notesSz cx="6858000" cy="9144000"/>
  <p:embeddedFontLst>
    <p:embeddedFont>
      <p:font typeface="Adobe Caslon Pro" panose="0205050205050A020403" pitchFamily="18" charset="77"/>
      <p:regular r:id="rId26"/>
      <p:bold r:id="rId27"/>
      <p:italic r:id="rId28"/>
      <p:boldItalic r:id="rId29"/>
    </p:embeddedFont>
    <p:embeddedFont>
      <p:font typeface="Adobe Garamond Pro" panose="02020502060506020403" pitchFamily="18" charset="77"/>
      <p:regular r:id="rId30"/>
      <p: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Merriweather" pitchFamily="2" charset="77"/>
      <p:regular r:id="rId36"/>
      <p:bold r:id="rId37"/>
      <p:italic r:id="rId38"/>
      <p:boldItalic r:id="rId39"/>
    </p:embeddedFont>
    <p:embeddedFont>
      <p:font typeface="Minion Pro" panose="02040503050306020203" pitchFamily="18" charset="0"/>
      <p:regular r:id="rId40"/>
      <p:bold r:id="rId41"/>
      <p:italic r:id="rId42"/>
      <p:boldItalic r:id="rId43"/>
    </p:embeddedFont>
    <p:embeddedFont>
      <p:font typeface="Myriad Pro" panose="020B0503030403020204" pitchFamily="34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Playfair Display" pitchFamily="2" charset="77"/>
      <p:regular r:id="rId52"/>
      <p:bold r:id="rId53"/>
      <p:italic r:id="rId54"/>
      <p:boldItalic r:id="rId55"/>
    </p:embeddedFont>
    <p:embeddedFont>
      <p:font typeface="Playfair Display SC" pitchFamily="2" charset="77"/>
      <p:regular r:id="rId56"/>
      <p:bold r:id="rId57"/>
      <p:italic r:id="rId58"/>
      <p:boldItalic r:id="rId59"/>
    </p:embeddedFont>
    <p:embeddedFont>
      <p:font typeface="Roboto" panose="02000000000000000000" pitchFamily="2" charset="0"/>
      <p:regular r:id="rId60"/>
      <p:bold r:id="rId61"/>
      <p:italic r:id="rId62"/>
      <p:boldItalic r:id="rId63"/>
    </p:embeddedFont>
    <p:embeddedFont>
      <p:font typeface="Roboto Medium" panose="02000000000000000000" pitchFamily="2" charset="0"/>
      <p:regular r:id="rId64"/>
      <p: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90"/>
    <p:restoredTop sz="94545"/>
  </p:normalViewPr>
  <p:slideViewPr>
    <p:cSldViewPr snapToGrid="0">
      <p:cViewPr varScale="1">
        <p:scale>
          <a:sx n="115" d="100"/>
          <a:sy n="115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63" Type="http://schemas.openxmlformats.org/officeDocument/2006/relationships/font" Target="fonts/font38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3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64" Type="http://schemas.openxmlformats.org/officeDocument/2006/relationships/font" Target="fonts/font39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font" Target="fonts/font34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font" Target="fonts/font3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10" Type="http://schemas.openxmlformats.org/officeDocument/2006/relationships/slide" Target="slides/slide9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font" Target="fonts/font35.fntdata"/><Relationship Id="rId65" Type="http://schemas.openxmlformats.org/officeDocument/2006/relationships/font" Target="fonts/font4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4.fntdata"/><Relationship Id="rId34" Type="http://schemas.openxmlformats.org/officeDocument/2006/relationships/font" Target="fonts/font9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28489f5c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28489f5c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28489f5c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28489f5c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28489f5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28489f5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28489f5c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028489f5c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6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4361688" y="769779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1"/>
          </p:nvPr>
        </p:nvSpPr>
        <p:spPr>
          <a:xfrm rot="5400000">
            <a:off x="2844102" y="-1399350"/>
            <a:ext cx="34497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0" y="0"/>
            <a:ext cx="9144000" cy="11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146304" y="4793742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152400" y="116586"/>
            <a:ext cx="8833200" cy="49104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Google Shape;150;p12"/>
          <p:cNvCxnSpPr/>
          <p:nvPr/>
        </p:nvCxnSpPr>
        <p:spPr>
          <a:xfrm rot="5400000">
            <a:off x="4802562" y="2458536"/>
            <a:ext cx="4683900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1" name="Google Shape;151;p12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6934200" y="2265188"/>
            <a:ext cx="420600" cy="315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12"/>
          <p:cNvSpPr txBox="1">
            <a:spLocks noGrp="1"/>
          </p:cNvSpPr>
          <p:nvPr>
            <p:ph type="sldNum" idx="12"/>
          </p:nvPr>
        </p:nvSpPr>
        <p:spPr>
          <a:xfrm>
            <a:off x="6915912" y="2257426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body" idx="1"/>
          </p:nvPr>
        </p:nvSpPr>
        <p:spPr>
          <a:xfrm rot="5400000">
            <a:off x="1398450" y="-865050"/>
            <a:ext cx="43659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 rot="5400000">
            <a:off x="5920950" y="1699051"/>
            <a:ext cx="43887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0" y="0"/>
            <a:ext cx="9144000" cy="18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146304" y="4793742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3"/>
          <p:cNvCxnSpPr/>
          <p:nvPr/>
        </p:nvCxnSpPr>
        <p:spPr>
          <a:xfrm>
            <a:off x="155448" y="1815084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" name="Google Shape;36;p3"/>
          <p:cNvSpPr/>
          <p:nvPr/>
        </p:nvSpPr>
        <p:spPr>
          <a:xfrm>
            <a:off x="152400" y="114300"/>
            <a:ext cx="8833200" cy="49104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4361688" y="1657350"/>
            <a:ext cx="420600" cy="315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sldNum" idx="12"/>
          </p:nvPr>
        </p:nvSpPr>
        <p:spPr>
          <a:xfrm>
            <a:off x="4343400" y="1649588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ctrTitle"/>
          </p:nvPr>
        </p:nvSpPr>
        <p:spPr>
          <a:xfrm>
            <a:off x="685800" y="285750"/>
            <a:ext cx="77724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52400" y="1714500"/>
            <a:ext cx="88332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55448" y="106764"/>
            <a:ext cx="8833200" cy="160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1368426" y="2057400"/>
            <a:ext cx="64803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46304" y="4793742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52400" y="114300"/>
            <a:ext cx="8833200" cy="49104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4"/>
          <p:cNvCxnSpPr/>
          <p:nvPr/>
        </p:nvCxnSpPr>
        <p:spPr>
          <a:xfrm>
            <a:off x="152400" y="18288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4" name="Google Shape;54;p4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4361688" y="1657350"/>
            <a:ext cx="420600" cy="315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4343400" y="1649588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dt" idx="10"/>
          </p:nvPr>
        </p:nvSpPr>
        <p:spPr>
          <a:xfrm>
            <a:off x="5791200" y="480745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3" name="Google Shape;63;p5"/>
          <p:cNvCxnSpPr/>
          <p:nvPr/>
        </p:nvCxnSpPr>
        <p:spPr>
          <a:xfrm rot="10800000" flipH="1">
            <a:off x="4563080" y="1181707"/>
            <a:ext cx="9000" cy="36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301752" y="1028700"/>
            <a:ext cx="4038600" cy="3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3537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2"/>
          </p:nvPr>
        </p:nvSpPr>
        <p:spPr>
          <a:xfrm>
            <a:off x="4800600" y="1028700"/>
            <a:ext cx="4038600" cy="3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3537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6"/>
          <p:cNvCxnSpPr/>
          <p:nvPr/>
        </p:nvCxnSpPr>
        <p:spPr>
          <a:xfrm rot="10800000">
            <a:off x="4572000" y="1650170"/>
            <a:ext cx="0" cy="314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8" name="Google Shape;68;p6"/>
          <p:cNvSpPr/>
          <p:nvPr/>
        </p:nvSpPr>
        <p:spPr>
          <a:xfrm>
            <a:off x="0" y="0"/>
            <a:ext cx="9144000" cy="10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52400" y="1028700"/>
            <a:ext cx="88332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45923" y="4793742"/>
            <a:ext cx="8833200" cy="23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1"/>
          </p:nvPr>
        </p:nvSpPr>
        <p:spPr>
          <a:xfrm>
            <a:off x="301752" y="1143000"/>
            <a:ext cx="4040100" cy="54960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body" idx="2"/>
          </p:nvPr>
        </p:nvSpPr>
        <p:spPr>
          <a:xfrm>
            <a:off x="4791330" y="1143000"/>
            <a:ext cx="4041900" cy="54870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ftr" idx="11"/>
          </p:nvPr>
        </p:nvSpPr>
        <p:spPr>
          <a:xfrm>
            <a:off x="304800" y="4807458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6"/>
          <p:cNvCxnSpPr/>
          <p:nvPr/>
        </p:nvCxnSpPr>
        <p:spPr>
          <a:xfrm>
            <a:off x="152400" y="96012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9" name="Google Shape;79;p6"/>
          <p:cNvSpPr/>
          <p:nvPr/>
        </p:nvSpPr>
        <p:spPr>
          <a:xfrm>
            <a:off x="152400" y="116586"/>
            <a:ext cx="8833200" cy="49104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3"/>
          </p:nvPr>
        </p:nvSpPr>
        <p:spPr>
          <a:xfrm>
            <a:off x="301752" y="1853537"/>
            <a:ext cx="4041600" cy="28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4"/>
          </p:nvPr>
        </p:nvSpPr>
        <p:spPr>
          <a:xfrm>
            <a:off x="4800600" y="1853537"/>
            <a:ext cx="4038600" cy="28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4361688" y="787893"/>
            <a:ext cx="420600" cy="315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6"/>
          <p:cNvSpPr txBox="1">
            <a:spLocks noGrp="1"/>
          </p:cNvSpPr>
          <p:nvPr>
            <p:ph type="sldNum" idx="12"/>
          </p:nvPr>
        </p:nvSpPr>
        <p:spPr>
          <a:xfrm>
            <a:off x="4343400" y="781812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ldNum" idx="12"/>
          </p:nvPr>
        </p:nvSpPr>
        <p:spPr>
          <a:xfrm>
            <a:off x="4343400" y="777015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0" y="0"/>
            <a:ext cx="9144000" cy="11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146304" y="4793742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152400" y="118872"/>
            <a:ext cx="8833200" cy="49104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8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ldNum" idx="12"/>
          </p:nvPr>
        </p:nvSpPr>
        <p:spPr>
          <a:xfrm>
            <a:off x="4267200" y="4743450"/>
            <a:ext cx="6096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>
            <a:off x="152400" y="114300"/>
            <a:ext cx="88332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0" y="0"/>
            <a:ext cx="9144000" cy="8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152400" y="457200"/>
            <a:ext cx="2743200" cy="44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2362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body" idx="1"/>
          </p:nvPr>
        </p:nvSpPr>
        <p:spPr>
          <a:xfrm>
            <a:off x="381000" y="1485900"/>
            <a:ext cx="23622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152400" y="114300"/>
            <a:ext cx="8833200" cy="49104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Google Shape;111;p9"/>
          <p:cNvCxnSpPr/>
          <p:nvPr/>
        </p:nvCxnSpPr>
        <p:spPr>
          <a:xfrm>
            <a:off x="152400" y="40005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2" name="Google Shape;112;p9"/>
          <p:cNvSpPr txBox="1">
            <a:spLocks noGrp="1"/>
          </p:cNvSpPr>
          <p:nvPr>
            <p:ph type="body" idx="2"/>
          </p:nvPr>
        </p:nvSpPr>
        <p:spPr>
          <a:xfrm>
            <a:off x="3124200" y="514350"/>
            <a:ext cx="5638800" cy="4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marL="1371600" lvl="2" indent="-314325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1389888" y="242316"/>
            <a:ext cx="420600" cy="315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9"/>
          <p:cNvSpPr txBox="1">
            <a:spLocks noGrp="1"/>
          </p:cNvSpPr>
          <p:nvPr>
            <p:ph type="sldNum" idx="12"/>
          </p:nvPr>
        </p:nvSpPr>
        <p:spPr>
          <a:xfrm>
            <a:off x="1371600" y="234553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149352" y="4791289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9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ftr" idx="11"/>
          </p:nvPr>
        </p:nvSpPr>
        <p:spPr>
          <a:xfrm>
            <a:off x="301752" y="4808136"/>
            <a:ext cx="338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10"/>
          <p:cNvCxnSpPr/>
          <p:nvPr/>
        </p:nvCxnSpPr>
        <p:spPr>
          <a:xfrm>
            <a:off x="152400" y="40005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1" name="Google Shape;121;p10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152400" y="114300"/>
            <a:ext cx="8833200" cy="22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152400" y="457200"/>
            <a:ext cx="2743200" cy="44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152400" y="116586"/>
            <a:ext cx="8833200" cy="49104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1389888" y="242316"/>
            <a:ext cx="420600" cy="315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1371600" y="234553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0"/>
          <p:cNvSpPr>
            <a:spLocks noGrp="1"/>
          </p:cNvSpPr>
          <p:nvPr>
            <p:ph type="pic" idx="2"/>
          </p:nvPr>
        </p:nvSpPr>
        <p:spPr>
          <a:xfrm>
            <a:off x="3000375" y="457200"/>
            <a:ext cx="5867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381000" y="742950"/>
            <a:ext cx="24384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marL="914400" lvl="1" indent="-281940" algn="l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marL="1371600" lvl="2" indent="-276225" algn="l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/>
          <p:nvPr/>
        </p:nvSpPr>
        <p:spPr>
          <a:xfrm>
            <a:off x="149352" y="4791289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10"/>
          <p:cNvSpPr txBox="1">
            <a:spLocks noGrp="1"/>
          </p:cNvSpPr>
          <p:nvPr>
            <p:ph type="dt" idx="10"/>
          </p:nvPr>
        </p:nvSpPr>
        <p:spPr>
          <a:xfrm>
            <a:off x="5788152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ftr" idx="11"/>
          </p:nvPr>
        </p:nvSpPr>
        <p:spPr>
          <a:xfrm>
            <a:off x="301752" y="4808136"/>
            <a:ext cx="3584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104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149352" y="4791289"/>
            <a:ext cx="8833200" cy="23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5791200" y="4803738"/>
            <a:ext cx="3045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04800" y="4808136"/>
            <a:ext cx="358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152400" y="116586"/>
            <a:ext cx="8833200" cy="49104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152400" y="957557"/>
            <a:ext cx="8833200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" name="Google Shape;15;p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4361688" y="787893"/>
            <a:ext cx="420600" cy="315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4343400" y="780131"/>
            <a:ext cx="457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301752" y="1143000"/>
            <a:ext cx="85344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pf.org.au/stor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ctrTitle"/>
          </p:nvPr>
        </p:nvSpPr>
        <p:spPr>
          <a:xfrm>
            <a:off x="685800" y="-176850"/>
            <a:ext cx="7772400" cy="229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B45F06"/>
                </a:solidFill>
                <a:latin typeface="Merriweather"/>
                <a:ea typeface="Merriweather"/>
                <a:cs typeface="Merriweather"/>
                <a:sym typeface="Merriweather"/>
              </a:rPr>
              <a:t>Preparing a Philatelic Display or Exhibit</a:t>
            </a:r>
            <a:endParaRPr sz="3000" b="1">
              <a:solidFill>
                <a:srgbClr val="B45F0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914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GB" sz="2800" b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 introduction to some of the concepts and practicalities</a:t>
            </a:r>
            <a:endParaRPr b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322ED-EF25-844C-A9B3-D59C8E99AD12}"/>
              </a:ext>
            </a:extLst>
          </p:cNvPr>
          <p:cNvSpPr txBox="1"/>
          <p:nvPr/>
        </p:nvSpPr>
        <p:spPr>
          <a:xfrm>
            <a:off x="1550020" y="3323063"/>
            <a:ext cx="643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Covering both competitive exhibits and non-competitive displays, club presentations</a:t>
            </a:r>
          </a:p>
        </p:txBody>
      </p:sp>
    </p:spTree>
    <p:custDataLst>
      <p:tags r:id="rId1"/>
    </p:custDataLst>
  </p:cSld>
  <p:clrMapOvr>
    <a:masterClrMapping/>
  </p:clrMapOvr>
  <p:transition spd="slow" advTm="2303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7F44E44-29A3-E948-8582-86CD6944A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02941"/>
            <a:ext cx="7939216" cy="2743200"/>
          </a:xfrm>
        </p:spPr>
        <p:txBody>
          <a:bodyPr/>
          <a:lstStyle/>
          <a:p>
            <a:pPr marL="82868" indent="0" algn="l"/>
            <a:r>
              <a:rPr lang="en-GB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 the 1860s, South </a:t>
            </a:r>
            <a:r>
              <a:rPr lang="en-GB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Aust</a:t>
            </a:r>
            <a:r>
              <a:rPr lang="en-GB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converted its recess printed stamps to  letter press, for cost reasons. In 1875, plates for the newly-design 1d were prepared by De La Rue</a:t>
            </a:r>
            <a:r>
              <a:rPr lang="en-GB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82868" indent="0" algn="l"/>
            <a:r>
              <a:rPr lang="en-GB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</a:t>
            </a:r>
            <a:endParaRPr lang="en-AU" u="sng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 La Rue Proofs (P 2, 3)</a:t>
            </a:r>
          </a:p>
          <a:p>
            <a:pPr algn="l"/>
            <a:r>
              <a:rPr lang="en-US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Issued Stamps</a:t>
            </a:r>
          </a:p>
          <a:p>
            <a:pPr lvl="1" algn="l"/>
            <a:r>
              <a:rPr lang="en-US" sz="16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Perf 10 – line, Perf 11.5 12.5 and compounds (P 4 – 10)</a:t>
            </a:r>
          </a:p>
          <a:p>
            <a:pPr lvl="1" algn="l"/>
            <a:r>
              <a:rPr lang="en-US" sz="16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Perf 10  - comb (P 11, 12)</a:t>
            </a:r>
          </a:p>
          <a:p>
            <a:pPr lvl="1" algn="l"/>
            <a:r>
              <a:rPr lang="en-US" sz="16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Perf 15  - comb (P 12 – 13)</a:t>
            </a:r>
          </a:p>
          <a:p>
            <a:pPr lvl="1" algn="l"/>
            <a:r>
              <a:rPr lang="en-US" sz="16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Perf 13 – comb (P 14 – 16)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3905C-E194-F045-9B0B-C9783A1E0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latin typeface="Playfair Display" pitchFamily="2" charset="77"/>
              </a:rPr>
              <a:t>The 1d Green Letterpress Stamps of South Australia</a:t>
            </a:r>
          </a:p>
        </p:txBody>
      </p:sp>
    </p:spTree>
    <p:extLst>
      <p:ext uri="{BB962C8B-B14F-4D97-AF65-F5344CB8AC3E}">
        <p14:creationId xmlns:p14="http://schemas.microsoft.com/office/powerpoint/2010/main" val="2984146269"/>
      </p:ext>
    </p:extLst>
  </p:cSld>
  <p:clrMapOvr>
    <a:masterClrMapping/>
  </p:clrMapOvr>
  <p:transition spd="slow" advTm="5146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5486B0-1E0F-B64D-83A3-D836A911252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114550"/>
            <a:ext cx="6400800" cy="131445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8080AC-8E59-C749-8688-BA5847C76CC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85750"/>
            <a:ext cx="7772400" cy="131445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F4054-7311-B346-BA5D-4575350B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3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8989"/>
      </p:ext>
    </p:extLst>
  </p:cSld>
  <p:clrMapOvr>
    <a:masterClrMapping/>
  </p:clrMapOvr>
  <p:transition spd="slow" advTm="21189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98CB11E-B3AC-D647-B975-F650AFBF8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048" y="1902941"/>
            <a:ext cx="4644936" cy="2829697"/>
          </a:xfrm>
        </p:spPr>
        <p:txBody>
          <a:bodyPr/>
          <a:lstStyle/>
          <a:p>
            <a:pPr marL="82868" indent="0" algn="l"/>
            <a:r>
              <a:rPr lang="en-US" sz="2000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</a:t>
            </a:r>
          </a:p>
          <a:p>
            <a:pPr marL="425768" indent="-342900" algn="l">
              <a:buFont typeface="Wingdings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end of an era P 2-4</a:t>
            </a:r>
          </a:p>
          <a:p>
            <a:pPr marL="425768" indent="-342900" algn="l">
              <a:buFont typeface="Wingdings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Captive on St Helena P 5 – 7</a:t>
            </a:r>
          </a:p>
          <a:p>
            <a:pPr marL="425768" indent="-342900" algn="l">
              <a:buFont typeface="Wingdings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Death of Napoleon P 8 – 10</a:t>
            </a:r>
          </a:p>
          <a:p>
            <a:pPr marL="425768" indent="-342900" algn="l">
              <a:buFont typeface="Wingdings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Burial – P 11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Resurrection  P 12 – 14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Assassination or natural death P 15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Long Live the Emperor P 16</a:t>
            </a:r>
          </a:p>
          <a:p>
            <a:pPr algn="l">
              <a:buFont typeface="Wingdings" pitchFamily="2" charset="2"/>
              <a:buChar char="§"/>
            </a:pPr>
            <a:endParaRPr lang="en-US" sz="20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en-US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6D9786-8CED-7541-AC4F-1248BCF09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Napoleon: Exile, Death, Resurrection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F9F63-E0DD-9849-800C-8E62F8119D62}"/>
              </a:ext>
            </a:extLst>
          </p:cNvPr>
          <p:cNvSpPr txBox="1"/>
          <p:nvPr/>
        </p:nvSpPr>
        <p:spPr>
          <a:xfrm>
            <a:off x="5263978" y="2571750"/>
            <a:ext cx="3682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Medium" panose="02000000000000000000" pitchFamily="2" charset="0"/>
                <a:ea typeface="Roboto Medium" panose="02000000000000000000" pitchFamily="2" charset="0"/>
              </a:rPr>
              <a:t>This Picture Postcard Exhibit tells the story of Napoleon </a:t>
            </a:r>
            <a:r>
              <a:rPr lang="en-US" sz="2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Bonapart</a:t>
            </a:r>
            <a:r>
              <a:rPr lang="en-US" sz="2000" dirty="0">
                <a:latin typeface="Roboto Medium" panose="02000000000000000000" pitchFamily="2" charset="0"/>
                <a:ea typeface="Roboto Medium" panose="02000000000000000000" pitchFamily="2" charset="0"/>
              </a:rPr>
              <a:t> at the end of his life through Picture Postcards published by a variety of publishers and producers</a:t>
            </a:r>
          </a:p>
        </p:txBody>
      </p:sp>
    </p:spTree>
    <p:extLst>
      <p:ext uri="{BB962C8B-B14F-4D97-AF65-F5344CB8AC3E}">
        <p14:creationId xmlns:p14="http://schemas.microsoft.com/office/powerpoint/2010/main" val="1309555218"/>
      </p:ext>
    </p:extLst>
  </p:cSld>
  <p:clrMapOvr>
    <a:masterClrMapping/>
  </p:clrMapOvr>
  <p:transition spd="slow" advTm="3690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975FA-8C1D-6F4A-98CF-E3B22CCE6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30" y="0"/>
            <a:ext cx="40687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96830"/>
      </p:ext>
    </p:extLst>
  </p:cSld>
  <p:clrMapOvr>
    <a:masterClrMapping/>
  </p:clrMapOvr>
  <p:transition spd="slow" advTm="29982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35BA-E619-BF44-83E1-741F7F159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Designing Page Layouts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179A9-6AFE-B849-A7A3-C1019B6CD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95" y="2114549"/>
            <a:ext cx="8674443" cy="3656055"/>
          </a:xfrm>
        </p:spPr>
        <p:txBody>
          <a:bodyPr/>
          <a:lstStyle/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Margins (10mm all round for most printers)</a:t>
            </a:r>
          </a:p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Try to fit as much RELEVANT material on the page as possible without crowding</a:t>
            </a:r>
          </a:p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Importance of headings and sub headings,</a:t>
            </a:r>
          </a:p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Importance of white space but not too much. Balance of items on the page</a:t>
            </a:r>
          </a:p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Alignment – use of guide lines, grids</a:t>
            </a:r>
          </a:p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Don’t put page numbers on the front</a:t>
            </a:r>
          </a:p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Avoid padding </a:t>
            </a:r>
            <a:r>
              <a:rPr lang="en-AU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eg</a:t>
            </a: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non philatelic items used just to fill up space which as maps, unimportant details of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29843"/>
      </p:ext>
    </p:extLst>
  </p:cSld>
  <p:clrMapOvr>
    <a:masterClrMapping/>
  </p:clrMapOvr>
  <p:transition spd="slow" advTm="22989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43416F4-9BFD-844F-8C48-E033B686B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19" y="2464419"/>
            <a:ext cx="8776009" cy="2007219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Playfair Display SC" pitchFamily="2" charset="77"/>
                <a:ea typeface="Roboto Medium" panose="02000000000000000000" pitchFamily="2" charset="0"/>
              </a:rPr>
              <a:t>Headings and body text</a:t>
            </a:r>
          </a:p>
          <a:p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Use different fonts</a:t>
            </a:r>
          </a:p>
          <a:p>
            <a:r>
              <a:rPr lang="en-AU" sz="2000" dirty="0">
                <a:solidFill>
                  <a:schemeClr val="tx1"/>
                </a:solidFill>
                <a:latin typeface="Playfair Display SC" pitchFamily="2" charset="77"/>
                <a:ea typeface="Roboto Medium" panose="02000000000000000000" pitchFamily="2" charset="0"/>
              </a:rPr>
              <a:t>Headings larger, bold, different font to body text 15-18 Pt</a:t>
            </a:r>
          </a:p>
          <a:p>
            <a:r>
              <a:rPr lang="en-AU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Body Text – 10 -12 </a:t>
            </a:r>
            <a:r>
              <a:rPr lang="en-AU" b="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pt</a:t>
            </a:r>
            <a:endParaRPr lang="en-AU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Two types of body Text ?– one for the captions, one for the story details </a:t>
            </a:r>
            <a:r>
              <a:rPr lang="en-AU" b="0" i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eg</a:t>
            </a:r>
            <a:r>
              <a:rPr lang="en-AU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Postcard Exhibit</a:t>
            </a:r>
          </a:p>
          <a:p>
            <a:endParaRPr lang="en-AU" b="0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 </a:t>
            </a:r>
            <a:endParaRPr lang="en-US" b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3E66BA-4A70-1846-95B0-51D9A8138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layfair Display SC" pitchFamily="2" charset="77"/>
              </a:rPr>
              <a:t>Typography</a:t>
            </a:r>
          </a:p>
        </p:txBody>
      </p:sp>
    </p:spTree>
    <p:extLst>
      <p:ext uri="{BB962C8B-B14F-4D97-AF65-F5344CB8AC3E}">
        <p14:creationId xmlns:p14="http://schemas.microsoft.com/office/powerpoint/2010/main" val="1629473501"/>
      </p:ext>
    </p:extLst>
  </p:cSld>
  <p:clrMapOvr>
    <a:masterClrMapping/>
  </p:clrMapOvr>
  <p:transition spd="slow" advTm="40917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4AAF3A-C84E-5F45-B501-CFD5D512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layfair Display SC" pitchFamily="2" charset="77"/>
              </a:rPr>
              <a:t>Typography - Readability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C5C97D4-29D9-3247-86A0-4EEB76EEC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Serif or Sans serif?  (it doesn’t matter)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Sort sentences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Line length - avoid body text right across the page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Line height – 1.3 to 1.5 EG 18 </a:t>
            </a:r>
            <a:r>
              <a:rPr lang="en-US" sz="1800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pt</a:t>
            </a:r>
            <a:r>
              <a:rPr lang="en-US" sz="18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= 23.4 </a:t>
            </a:r>
            <a:r>
              <a:rPr lang="en-US" sz="1800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pt</a:t>
            </a:r>
            <a:r>
              <a:rPr lang="en-US" sz="18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line height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9743C1-E6C1-104E-BB43-CE59445AE96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00600" y="858644"/>
            <a:ext cx="4038600" cy="4284856"/>
          </a:xfrm>
        </p:spPr>
        <p:txBody>
          <a:bodyPr/>
          <a:lstStyle/>
          <a:p>
            <a:pPr marL="93663" indent="0" algn="ctr">
              <a:buNone/>
            </a:pPr>
            <a:r>
              <a:rPr lang="en-US" sz="2000" b="1" dirty="0">
                <a:latin typeface="Playfair Display SC" pitchFamily="2" charset="77"/>
              </a:rPr>
              <a:t>Serif</a:t>
            </a:r>
          </a:p>
          <a:p>
            <a:pPr marL="93663" indent="0">
              <a:buNone/>
            </a:pPr>
            <a:r>
              <a:rPr lang="en-US" sz="1600" b="1" dirty="0">
                <a:latin typeface="Adobe Garamond Pro" panose="02020502060506020403" pitchFamily="18" charset="77"/>
                <a:ea typeface="Roboto Medium" panose="02000000000000000000" pitchFamily="2" charset="0"/>
              </a:rPr>
              <a:t>Garamond</a:t>
            </a:r>
          </a:p>
          <a:p>
            <a:pPr marL="93663" indent="0">
              <a:buNone/>
            </a:pPr>
            <a:r>
              <a:rPr lang="en-US" sz="1600" b="1" dirty="0">
                <a:latin typeface="Georgia" panose="02040502050405020303" pitchFamily="18" charset="0"/>
                <a:ea typeface="Roboto Medium" panose="02000000000000000000" pitchFamily="2" charset="0"/>
              </a:rPr>
              <a:t>Georgia</a:t>
            </a:r>
          </a:p>
          <a:p>
            <a:pPr marL="93663" indent="0">
              <a:buNone/>
            </a:pPr>
            <a:r>
              <a:rPr lang="en-US" sz="1600" b="1" dirty="0" err="1">
                <a:latin typeface="Palatino" pitchFamily="2" charset="77"/>
                <a:ea typeface="Palatino" pitchFamily="2" charset="77"/>
              </a:rPr>
              <a:t>Palantino</a:t>
            </a:r>
            <a:endParaRPr lang="en-US" sz="1600" b="1" dirty="0">
              <a:latin typeface="Palatino" pitchFamily="2" charset="77"/>
              <a:ea typeface="Palatino" pitchFamily="2" charset="77"/>
            </a:endParaRPr>
          </a:p>
          <a:p>
            <a:pPr marL="93663" indent="0">
              <a:buNone/>
            </a:pPr>
            <a:r>
              <a:rPr lang="en-US" sz="1600" b="1" dirty="0">
                <a:latin typeface="Adobe Caslon Pro" panose="0205050205050A020403" pitchFamily="18" charset="77"/>
                <a:ea typeface="Roboto Medium" panose="02000000000000000000" pitchFamily="2" charset="0"/>
              </a:rPr>
              <a:t>(Adobe) Caslon</a:t>
            </a:r>
          </a:p>
          <a:p>
            <a:pPr marL="93663" indent="0">
              <a:buNone/>
            </a:pPr>
            <a:r>
              <a:rPr lang="en-US" sz="1600" b="1" dirty="0">
                <a:latin typeface="Minion Pro" panose="02040503050306020203" pitchFamily="18" charset="0"/>
                <a:ea typeface="Roboto Medium" panose="02000000000000000000" pitchFamily="2" charset="0"/>
              </a:rPr>
              <a:t>Minion pro</a:t>
            </a:r>
          </a:p>
          <a:p>
            <a:pPr marL="93663" indent="0">
              <a:buNone/>
            </a:pPr>
            <a:r>
              <a:rPr lang="en-US" sz="16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Meriweather</a:t>
            </a:r>
            <a:endParaRPr lang="en-US" sz="16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93663" indent="0" algn="ctr">
              <a:buNone/>
            </a:pPr>
            <a:r>
              <a:rPr lang="en-US" sz="2000" b="1" dirty="0">
                <a:latin typeface="Roboto Medium" panose="02000000000000000000" pitchFamily="2" charset="0"/>
                <a:ea typeface="Roboto Medium" panose="02000000000000000000" pitchFamily="2" charset="0"/>
              </a:rPr>
              <a:t>Sans Serif</a:t>
            </a:r>
          </a:p>
          <a:p>
            <a:pPr marL="93663" indent="0">
              <a:buNone/>
            </a:pPr>
            <a:r>
              <a:rPr lang="en-US" sz="1600" b="1" dirty="0">
                <a:latin typeface="Myriad Pro" panose="020B0503030403020204" pitchFamily="34" charset="0"/>
                <a:ea typeface="Roboto Medium" panose="02000000000000000000" pitchFamily="2" charset="0"/>
              </a:rPr>
              <a:t>Myriad</a:t>
            </a:r>
          </a:p>
          <a:p>
            <a:pPr marL="93663" indent="0">
              <a:buNone/>
            </a:pPr>
            <a:r>
              <a:rPr lang="en-US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Helvetica Neue</a:t>
            </a:r>
          </a:p>
          <a:p>
            <a:pPr marL="93663" indent="0">
              <a:buNone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sans</a:t>
            </a:r>
          </a:p>
          <a:p>
            <a:pPr marL="93663" indent="0">
              <a:buNone/>
            </a:pPr>
            <a:r>
              <a:rPr lang="en-US" sz="1600" dirty="0">
                <a:latin typeface="Roboto Medium" panose="02000000000000000000" pitchFamily="2" charset="0"/>
                <a:ea typeface="Roboto Medium" panose="02000000000000000000" pitchFamily="2" charset="0"/>
              </a:rPr>
              <a:t>Roboto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820EE-0B51-F34C-9026-354054A30A5B}"/>
              </a:ext>
            </a:extLst>
          </p:cNvPr>
          <p:cNvSpPr txBox="1"/>
          <p:nvPr/>
        </p:nvSpPr>
        <p:spPr>
          <a:xfrm>
            <a:off x="3434576" y="227484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59356"/>
      </p:ext>
    </p:extLst>
  </p:cSld>
  <p:clrMapOvr>
    <a:masterClrMapping/>
  </p:clrMapOvr>
  <p:transition spd="slow" advTm="13326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64BF6C-3C12-3845-8DD2-2E52455C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layfair Display SC" pitchFamily="2" charset="77"/>
              </a:rPr>
              <a:t>Line height – 1.3 vs 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3AD9EC-1A26-254F-9FBB-971C64916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3CBDC8-752D-5C42-B485-BE05E79604B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0FB039-E706-EC4E-9806-38937FCF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203712"/>
            <a:ext cx="4305300" cy="2393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799C38-05DB-094C-9A70-43C3DDF6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32003"/>
            <a:ext cx="4148082" cy="26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49248"/>
      </p:ext>
    </p:extLst>
  </p:cSld>
  <p:clrMapOvr>
    <a:masterClrMapping/>
  </p:clrMapOvr>
  <p:transition spd="slow" advTm="32986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2C3FF3-B8B8-4F46-A158-B53F8531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layfair Display SC" pitchFamily="2" charset="77"/>
              </a:rPr>
              <a:t>Write-up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ACA480-04C7-574B-89CD-0E6B141DA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" indent="0" algn="ctr">
              <a:buNone/>
            </a:pPr>
            <a:r>
              <a:rPr lang="en-AU" sz="1800" b="1" dirty="0">
                <a:latin typeface="Roboto" panose="02000000000000000000" pitchFamily="2" charset="0"/>
                <a:ea typeface="Roboto" panose="02000000000000000000" pitchFamily="2" charset="0"/>
              </a:rPr>
              <a:t>As well as explaining your exhibit to others, this is where you can pick up marks for knowledge and research </a:t>
            </a:r>
          </a:p>
          <a:p>
            <a:pPr>
              <a:buFont typeface="Wingdings" pitchFamily="2" charset="2"/>
              <a:buChar char="v"/>
            </a:pPr>
            <a:r>
              <a:rPr lang="en-AU" sz="1800" dirty="0">
                <a:latin typeface="Roboto" panose="02000000000000000000" pitchFamily="2" charset="0"/>
                <a:ea typeface="Roboto" panose="02000000000000000000" pitchFamily="2" charset="0"/>
              </a:rPr>
              <a:t>For formal exhibits – write-up focuses on aspects of that class</a:t>
            </a:r>
          </a:p>
          <a:p>
            <a:pPr>
              <a:buFont typeface="Wingdings" pitchFamily="2" charset="2"/>
              <a:buChar char="v"/>
            </a:pPr>
            <a:r>
              <a:rPr lang="en-AU" sz="1800" dirty="0">
                <a:latin typeface="Roboto" panose="02000000000000000000" pitchFamily="2" charset="0"/>
                <a:ea typeface="Roboto" panose="02000000000000000000" pitchFamily="2" charset="0"/>
              </a:rPr>
              <a:t>Include information not obvious to the viewer</a:t>
            </a:r>
          </a:p>
          <a:p>
            <a:pPr>
              <a:buFont typeface="Wingdings" pitchFamily="2" charset="2"/>
              <a:buChar char="v"/>
            </a:pPr>
            <a:r>
              <a:rPr lang="en-AU" sz="1800" dirty="0">
                <a:latin typeface="Roboto" panose="02000000000000000000" pitchFamily="2" charset="0"/>
                <a:ea typeface="Roboto" panose="02000000000000000000" pitchFamily="2" charset="0"/>
              </a:rPr>
              <a:t>Two types of write-up</a:t>
            </a:r>
          </a:p>
          <a:p>
            <a:pPr lvl="1">
              <a:buFont typeface="Wingdings" pitchFamily="2" charset="2"/>
              <a:buChar char="v"/>
            </a:pPr>
            <a:r>
              <a:rPr lang="en-A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Technical descriptions of philatelic items</a:t>
            </a:r>
          </a:p>
          <a:p>
            <a:pPr lvl="1">
              <a:buFont typeface="Wingdings" pitchFamily="2" charset="2"/>
              <a:buChar char="v"/>
            </a:pPr>
            <a:r>
              <a:rPr lang="en-A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Story line (use a different font</a:t>
            </a:r>
            <a:r>
              <a:rPr lang="en-AU" sz="1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AU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AU" sz="1800" dirty="0">
                <a:latin typeface="Roboto" panose="02000000000000000000" pitchFamily="2" charset="0"/>
                <a:ea typeface="Roboto" panose="02000000000000000000" pitchFamily="2" charset="0"/>
              </a:rPr>
              <a:t>Headings on every page – important!</a:t>
            </a:r>
          </a:p>
          <a:p>
            <a:pPr>
              <a:buFont typeface="Wingdings" pitchFamily="2" charset="2"/>
              <a:buChar char="v"/>
            </a:pPr>
            <a:r>
              <a:rPr lang="en-AU" sz="1800" dirty="0">
                <a:latin typeface="Roboto" panose="02000000000000000000" pitchFamily="2" charset="0"/>
                <a:ea typeface="Roboto" panose="02000000000000000000" pitchFamily="2" charset="0"/>
              </a:rPr>
              <a:t>Short and simple. Any abbreviations or technical terms, (EG Rarity Ratings) explain in the Title Page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91858"/>
      </p:ext>
    </p:extLst>
  </p:cSld>
  <p:clrMapOvr>
    <a:masterClrMapping/>
  </p:clrMapOvr>
  <p:transition spd="slow" advTm="8944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50B76B2-2F9A-1F41-887B-67170ABF8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14549"/>
            <a:ext cx="6400800" cy="2156367"/>
          </a:xfrm>
        </p:spPr>
        <p:txBody>
          <a:bodyPr/>
          <a:lstStyle/>
          <a:p>
            <a:pPr algn="l"/>
            <a:r>
              <a:rPr lang="en-AU" sz="2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reader should know at the start exactly what they are going to see (Scope), where to find the various sections,  a little RELEVANT background but not too much  and how the exhibit is organised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3A899B-BA3E-094F-9336-4A49D659C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or Introductory Page</a:t>
            </a:r>
          </a:p>
        </p:txBody>
      </p:sp>
    </p:spTree>
    <p:extLst>
      <p:ext uri="{BB962C8B-B14F-4D97-AF65-F5344CB8AC3E}">
        <p14:creationId xmlns:p14="http://schemas.microsoft.com/office/powerpoint/2010/main" val="188819486"/>
      </p:ext>
    </p:extLst>
  </p:cSld>
  <p:clrMapOvr>
    <a:masterClrMapping/>
  </p:clrMapOvr>
  <p:transition spd="slow" advTm="33441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Topics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69" name="Google Shape;169;p14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8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What is an Exhibit?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Practicalities  - exhibition frames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Organising your material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Writing up your Display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Preparing a Title or Introductory page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Roboto Medium" panose="02000000000000000000" pitchFamily="2" charset="0"/>
                <a:ea typeface="Roboto Medium" panose="02000000000000000000" pitchFamily="2" charset="0"/>
              </a:rPr>
              <a:t>More Practicalities</a:t>
            </a:r>
            <a:endParaRPr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  <p:custDataLst>
      <p:tags r:id="rId1"/>
    </p:custDataLst>
  </p:cSld>
  <p:clrMapOvr>
    <a:masterClrMapping/>
  </p:clrMapOvr>
  <p:transition spd="slow" advTm="224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848BB8-3914-3D45-A568-DA89A1010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839951"/>
            <a:ext cx="6400800" cy="2865864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Most important page, placed as page 1 of the exhibit</a:t>
            </a:r>
          </a:p>
          <a:p>
            <a:pPr algn="l">
              <a:buFont typeface="Wingdings" pitchFamily="2" charset="2"/>
              <a:buChar char="Ø"/>
            </a:pPr>
            <a:r>
              <a:rPr lang="en-AU" sz="155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Title of the Exhibit</a:t>
            </a:r>
          </a:p>
          <a:p>
            <a:pPr algn="l">
              <a:buFont typeface="Wingdings" pitchFamily="2" charset="2"/>
              <a:buChar char="Ø"/>
            </a:pPr>
            <a:r>
              <a:rPr lang="en-AU" sz="155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Scope of the exhibit </a:t>
            </a:r>
            <a:r>
              <a:rPr lang="en-AU" sz="1550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eg</a:t>
            </a:r>
            <a:r>
              <a:rPr lang="en-AU" sz="155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, dates from – to, or geographical area or the Topic or theme as precisely as possible</a:t>
            </a:r>
          </a:p>
          <a:p>
            <a:pPr algn="l">
              <a:buFont typeface="Wingdings" pitchFamily="2" charset="2"/>
              <a:buChar char="Ø"/>
            </a:pPr>
            <a:r>
              <a:rPr lang="en-AU" sz="155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Plan of the exhibit  -the main sections and what page are they on.</a:t>
            </a:r>
          </a:p>
          <a:p>
            <a:pPr algn="l">
              <a:buFont typeface="Wingdings" pitchFamily="2" charset="2"/>
              <a:buChar char="Ø"/>
            </a:pPr>
            <a:r>
              <a:rPr lang="en-AU" sz="155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Conventions used. EG fonts for technical descriptions vs font of subject descriptions, how rarity is marked </a:t>
            </a:r>
            <a:r>
              <a:rPr lang="en-AU" sz="1550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eg</a:t>
            </a:r>
            <a:r>
              <a:rPr lang="en-AU" sz="155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coloured border</a:t>
            </a:r>
          </a:p>
          <a:p>
            <a:pPr algn="l">
              <a:buFont typeface="Wingdings" pitchFamily="2" charset="2"/>
              <a:buChar char="Ø"/>
            </a:pPr>
            <a:r>
              <a:rPr lang="en-AU" sz="155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Any info about Rarity and key references, if any</a:t>
            </a:r>
          </a:p>
          <a:p>
            <a:pPr algn="l">
              <a:buFont typeface="Wingdings" pitchFamily="2" charset="2"/>
              <a:buChar char="Ø"/>
            </a:pPr>
            <a:r>
              <a:rPr lang="en-AU" sz="155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 attractive item to draw the eye – not essential, and in a competitive exhibit this will NOT be Judged </a:t>
            </a:r>
            <a:endParaRPr lang="en-US" sz="1550" b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0CD6DF-4315-114D-97D7-456CD72EE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or Introductory Page</a:t>
            </a:r>
          </a:p>
        </p:txBody>
      </p:sp>
    </p:spTree>
    <p:extLst>
      <p:ext uri="{BB962C8B-B14F-4D97-AF65-F5344CB8AC3E}">
        <p14:creationId xmlns:p14="http://schemas.microsoft.com/office/powerpoint/2010/main" val="1318463207"/>
      </p:ext>
    </p:extLst>
  </p:cSld>
  <p:clrMapOvr>
    <a:masterClrMapping/>
  </p:clrMapOvr>
  <p:transition spd="slow" advTm="57889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71AD740-26DD-9C4F-9E24-C01394E90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98983"/>
            <a:ext cx="6400800" cy="3058767"/>
          </a:xfrm>
        </p:spPr>
        <p:txBody>
          <a:bodyPr/>
          <a:lstStyle/>
          <a:p>
            <a:pPr algn="l"/>
            <a:r>
              <a:rPr lang="en-AU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Your exhibit will be looked after and mounted by others. Certain information is needed to ensure security and manage the process</a:t>
            </a:r>
          </a:p>
          <a:p>
            <a:pPr lvl="0" algn="l"/>
            <a:r>
              <a:rPr lang="en-AU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Put your Name and page number on the back of every sheet</a:t>
            </a:r>
          </a:p>
          <a:p>
            <a:pPr lvl="0" algn="l"/>
            <a:r>
              <a:rPr lang="en-AU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Store in envelopes – one per frame ( C3 envelope measures 458mm x 324mm)</a:t>
            </a:r>
          </a:p>
          <a:p>
            <a:pPr lvl="0" algn="l"/>
            <a:r>
              <a:rPr lang="en-AU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You will be a cover sheet for your exhibit envelopes– one per frame</a:t>
            </a:r>
          </a:p>
          <a:p>
            <a:pPr lvl="0" algn="l"/>
            <a:r>
              <a:rPr lang="en-AU" sz="14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Bin Room process</a:t>
            </a:r>
          </a:p>
          <a:p>
            <a:pPr lvl="0" algn="l">
              <a:buFont typeface="Wingdings" pitchFamily="2" charset="2"/>
              <a:buChar char="§"/>
            </a:pPr>
            <a:r>
              <a:rPr lang="en-AU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Exhibit and Frame numbers allocated</a:t>
            </a:r>
          </a:p>
          <a:p>
            <a:pPr lvl="0" algn="l">
              <a:buFont typeface="Wingdings" pitchFamily="2" charset="2"/>
              <a:buChar char="§"/>
            </a:pPr>
            <a:r>
              <a:rPr lang="en-AU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Lodge at the appointed time, collect at the appointed time</a:t>
            </a:r>
          </a:p>
          <a:p>
            <a:pPr lvl="0" algn="l">
              <a:buFont typeface="Wingdings" pitchFamily="2" charset="2"/>
              <a:buChar char="§"/>
            </a:pPr>
            <a:r>
              <a:rPr lang="en-AU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Receipt issued  - keep this in order to collect</a:t>
            </a:r>
          </a:p>
          <a:p>
            <a:pPr algn="l">
              <a:buFont typeface="Wingdings" pitchFamily="2" charset="2"/>
              <a:buChar char="§"/>
            </a:pPr>
            <a:r>
              <a:rPr lang="en-AU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Strict controls are in place to ensure all exhibits are correctly de-mounted and returned to the correct owner.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2E99E-9117-B24D-AB2A-D493F874E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Preparing your Exhibit for an </a:t>
            </a:r>
            <a:r>
              <a:rPr lang="en-US" dirty="0" err="1"/>
              <a:t>Exhibtion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54200"/>
      </p:ext>
    </p:extLst>
  </p:cSld>
  <p:clrMapOvr>
    <a:masterClrMapping/>
  </p:clrMapOvr>
  <p:transition spd="slow" advTm="7802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3CB7896-7F33-1A45-AE90-A1041FE15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114549"/>
            <a:ext cx="6400800" cy="2635871"/>
          </a:xfrm>
        </p:spPr>
        <p:txBody>
          <a:bodyPr/>
          <a:lstStyle/>
          <a:p>
            <a:pPr algn="l"/>
            <a:r>
              <a:rPr lang="en-US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Choosing Paper sizes: </a:t>
            </a:r>
            <a:r>
              <a:rPr lang="en-US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https://</a:t>
            </a:r>
            <a:r>
              <a:rPr lang="en-US" sz="1400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apf.org.au</a:t>
            </a:r>
            <a:r>
              <a:rPr lang="en-US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/exhibiting/exhibiting-sheet-sizes/</a:t>
            </a:r>
          </a:p>
          <a:p>
            <a:pPr algn="l"/>
            <a:r>
              <a:rPr lang="en-US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Buying Paper, corners, storage boxes and Protectors: </a:t>
            </a:r>
            <a:r>
              <a:rPr lang="en-US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hlinkClick r:id="rId2"/>
              </a:rPr>
              <a:t>https://apf.org.au/store</a:t>
            </a:r>
            <a:endParaRPr lang="en-US" sz="1400" b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l"/>
            <a:r>
              <a:rPr lang="en-US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Writing up your display: - see FIP Postal History Commission – Judging Postal History by Hendrik </a:t>
            </a:r>
            <a:r>
              <a:rPr lang="en-US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Mouritsen</a:t>
            </a:r>
            <a:r>
              <a:rPr lang="en-US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– section on “</a:t>
            </a:r>
            <a:r>
              <a:rPr lang="en-US" altLang="en-US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Judging what the exhibitor knows about the material presented” </a:t>
            </a:r>
            <a:r>
              <a:rPr lang="en-US" altLang="en-US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https://</a:t>
            </a:r>
            <a:r>
              <a:rPr lang="en-US" altLang="en-US" sz="1400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postalhistory.f-i-p.ch</a:t>
            </a:r>
            <a:r>
              <a:rPr lang="en-US" altLang="en-US" sz="14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/wp-content/uploads/sites/13/2022/02/SS2-Judging-Criteria-for-PH-May11.pps</a:t>
            </a:r>
            <a:endParaRPr lang="en-US" sz="1400" b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l"/>
            <a:endParaRPr lang="en-US" b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73588E-78F9-2E41-869B-9234BCC1E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60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72127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10702F-3D0B-EA46-8E0C-D2E49395C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114550"/>
            <a:ext cx="8955157" cy="1314600"/>
          </a:xfrm>
        </p:spPr>
        <p:txBody>
          <a:bodyPr anchor="ctr"/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Presentation is available on line to view or download at</a:t>
            </a:r>
          </a:p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en-US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www.tps.org.au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/making-presentations/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44FFB-8385-BA4A-B51E-DB294B487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57077958"/>
      </p:ext>
    </p:extLst>
  </p:cSld>
  <p:clrMapOvr>
    <a:masterClrMapping/>
  </p:clrMapOvr>
  <p:transition spd="slow" advTm="12258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What is an Exhibit or Display?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01750" y="1145284"/>
            <a:ext cx="8503800" cy="5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A presentation of material to an audience including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 txBox="1"/>
          <p:nvPr/>
        </p:nvSpPr>
        <p:spPr>
          <a:xfrm>
            <a:off x="412650" y="1739075"/>
            <a:ext cx="8268000" cy="13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·</a:t>
            </a:r>
            <a:r>
              <a:rPr lang="en-GB" sz="2200"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-GB" sz="2300">
                <a:latin typeface="Roboto"/>
                <a:ea typeface="Roboto"/>
                <a:cs typeface="Roboto"/>
                <a:sym typeface="Roboto"/>
              </a:rPr>
              <a:t> designing the layout so it is easy to follow and attractive to the eye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412650" y="2859150"/>
            <a:ext cx="82680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·     </a:t>
            </a:r>
            <a:r>
              <a:rPr lang="en-GB" sz="2500">
                <a:latin typeface="Roboto"/>
                <a:ea typeface="Roboto"/>
                <a:cs typeface="Roboto"/>
                <a:sym typeface="Roboto"/>
              </a:rPr>
              <a:t> organising the material in a logical way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736900" y="3522350"/>
            <a:ext cx="7869900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latin typeface="Roboto"/>
                <a:ea typeface="Roboto"/>
                <a:cs typeface="Roboto"/>
                <a:sym typeface="Roboto"/>
              </a:rPr>
              <a:t>with a view to explaining what is on the pages to a viewer who does not know the material.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  <p:custDataLst>
      <p:tags r:id="rId1"/>
    </p:custDataLst>
  </p:cSld>
  <p:clrMapOvr>
    <a:masterClrMapping/>
  </p:clrMapOvr>
  <p:transition spd="slow" advTm="7974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301750" y="-221075"/>
            <a:ext cx="8534400" cy="148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 sz="2800" b="1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racticalities  - Exhibition Frames</a:t>
            </a:r>
            <a:endParaRPr sz="2800" b="1">
              <a:solidFill>
                <a:srgbClr val="FF99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body" idx="1"/>
          </p:nvPr>
        </p:nvSpPr>
        <p:spPr>
          <a:xfrm>
            <a:off x="301750" y="1145274"/>
            <a:ext cx="8503800" cy="362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 dirty="0">
                <a:latin typeface="Roboto"/>
                <a:ea typeface="Roboto"/>
                <a:cs typeface="Roboto"/>
                <a:sym typeface="Roboto"/>
              </a:rPr>
              <a:t>Your pages need to fit the standard Australian frames</a:t>
            </a:r>
            <a:endParaRPr sz="21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❖"/>
            </a:pPr>
            <a:r>
              <a:rPr lang="en-GB" sz="2100" dirty="0">
                <a:latin typeface="Roboto"/>
                <a:ea typeface="Roboto"/>
                <a:cs typeface="Roboto"/>
                <a:sym typeface="Roboto"/>
              </a:rPr>
              <a:t>Display 16 standard sheets in 4 rows of 4, or equivalent in larger paper sizes. </a:t>
            </a:r>
            <a:endParaRPr sz="2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❖"/>
            </a:pPr>
            <a:r>
              <a:rPr lang="en-GB" sz="2100" dirty="0">
                <a:latin typeface="Roboto"/>
                <a:ea typeface="Roboto"/>
                <a:cs typeface="Roboto"/>
                <a:sym typeface="Roboto"/>
              </a:rPr>
              <a:t>The sheets are held in place by clear strips and a clear sheet of </a:t>
            </a:r>
            <a:r>
              <a:rPr lang="en-GB" sz="2100" dirty="0" err="1">
                <a:latin typeface="Roboto"/>
                <a:ea typeface="Roboto"/>
                <a:cs typeface="Roboto"/>
                <a:sym typeface="Roboto"/>
              </a:rPr>
              <a:t>perspex</a:t>
            </a:r>
            <a:r>
              <a:rPr lang="en-GB" sz="2100" dirty="0">
                <a:latin typeface="Roboto"/>
                <a:ea typeface="Roboto"/>
                <a:cs typeface="Roboto"/>
                <a:sym typeface="Roboto"/>
              </a:rPr>
              <a:t> covers the whole display</a:t>
            </a:r>
            <a:endParaRPr sz="2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❖"/>
            </a:pPr>
            <a:r>
              <a:rPr lang="en-GB" sz="2100" dirty="0">
                <a:latin typeface="Roboto"/>
                <a:ea typeface="Roboto"/>
                <a:cs typeface="Roboto"/>
                <a:sym typeface="Roboto"/>
              </a:rPr>
              <a:t>Max paper height is 283 mm – A4 (297mm) is too tall to fit the frames (TPS display frames are not suitable for A4 either)</a:t>
            </a:r>
            <a:endParaRPr sz="2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❖"/>
            </a:pPr>
            <a:r>
              <a:rPr lang="en-GB" sz="2100" dirty="0">
                <a:latin typeface="Roboto"/>
                <a:ea typeface="Roboto"/>
                <a:cs typeface="Roboto"/>
                <a:sym typeface="Roboto"/>
              </a:rPr>
              <a:t>Each sheet needs a clear protector – a clear envelope slightly larger than the sheet closed on 3 sides</a:t>
            </a:r>
            <a:endParaRPr sz="21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7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 advTm="55397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0" cy="56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>
            <a:off x="0" y="14875"/>
            <a:ext cx="9078600" cy="4966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191" name="Google Shape;1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075" y="171450"/>
            <a:ext cx="3898525" cy="47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3208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489A7C-1B01-2242-8DC5-7971BFF60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895707"/>
            <a:ext cx="6400800" cy="283241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What is your scope?</a:t>
            </a:r>
          </a:p>
          <a:p>
            <a:pPr algn="l">
              <a:buFont typeface="Wingdings" pitchFamily="2" charset="2"/>
              <a:buChar char="v"/>
            </a:pP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What is your story ?</a:t>
            </a:r>
          </a:p>
          <a:p>
            <a:pPr algn="l">
              <a:buFont typeface="Wingdings" pitchFamily="2" charset="2"/>
              <a:buChar char="v"/>
            </a:pP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What it the beginning and end point</a:t>
            </a:r>
          </a:p>
          <a:p>
            <a:pPr lvl="1" algn="l">
              <a:buFont typeface="Wingdings" pitchFamily="2" charset="2"/>
              <a:buChar char="v"/>
            </a:pPr>
            <a:r>
              <a:rPr lang="en-AU" sz="16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Chronological? </a:t>
            </a:r>
          </a:p>
          <a:p>
            <a:pPr lvl="1" algn="l">
              <a:buFont typeface="Wingdings" pitchFamily="2" charset="2"/>
              <a:buChar char="v"/>
            </a:pPr>
            <a:r>
              <a:rPr lang="en-AU" sz="16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Geographical?</a:t>
            </a:r>
          </a:p>
          <a:p>
            <a:pPr lvl="1" algn="l">
              <a:buFont typeface="Wingdings" pitchFamily="2" charset="2"/>
              <a:buChar char="v"/>
            </a:pPr>
            <a:r>
              <a:rPr lang="en-AU" sz="16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According some a timeline of an event?</a:t>
            </a:r>
          </a:p>
          <a:p>
            <a:pPr algn="l">
              <a:buFont typeface="Wingdings" pitchFamily="2" charset="2"/>
              <a:buChar char="v"/>
            </a:pP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Selecting material – </a:t>
            </a:r>
            <a:r>
              <a:rPr lang="en-AU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What is important to your story</a:t>
            </a: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? Best condition available. Rarer items might not be in good condition but the only examples available.</a:t>
            </a:r>
          </a:p>
          <a:p>
            <a:pPr algn="l">
              <a:buFont typeface="Wingdings" pitchFamily="2" charset="2"/>
              <a:buChar char="v"/>
            </a:pP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Pre-cursors? The end of the Story?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A4CB04-DFC9-B741-8727-169CC623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963187"/>
          </a:xfrm>
        </p:spPr>
        <p:txBody>
          <a:bodyPr/>
          <a:lstStyle/>
          <a:p>
            <a:r>
              <a:rPr lang="en-US" dirty="0" err="1"/>
              <a:t>Organising</a:t>
            </a:r>
            <a:r>
              <a:rPr lang="en-US" dirty="0"/>
              <a:t> your Material</a:t>
            </a:r>
          </a:p>
        </p:txBody>
      </p:sp>
    </p:spTree>
    <p:extLst>
      <p:ext uri="{BB962C8B-B14F-4D97-AF65-F5344CB8AC3E}">
        <p14:creationId xmlns:p14="http://schemas.microsoft.com/office/powerpoint/2010/main" val="391053846"/>
      </p:ext>
    </p:extLst>
  </p:cSld>
  <p:clrMapOvr>
    <a:masterClrMapping/>
  </p:clrMapOvr>
  <p:transition spd="slow" advTm="28711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8CCC145-7F99-E748-948C-E83E56460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29161"/>
            <a:ext cx="6400800" cy="2928589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How will you organise your material? – e.g. </a:t>
            </a:r>
          </a:p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Simple chronological organisation – Stamps of the reign of King George VI – 1937 - 1952 (Traditional Class)</a:t>
            </a:r>
          </a:p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By stamp designer/engraver (Traditional class)</a:t>
            </a:r>
          </a:p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By stamp theme across countries </a:t>
            </a:r>
            <a:r>
              <a:rPr lang="en-AU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eg</a:t>
            </a: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Christmas Stamps, Coronation issues (Traditional, thematic class)</a:t>
            </a:r>
          </a:p>
          <a:p>
            <a:pPr algn="l"/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story of a stamp from design (essays) to trials, proofs, printings and use (the purpose the stamp was created for) (Traditional)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37F3-51B1-E646-BD70-DC9754BD1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layfair Display" pitchFamily="2" charset="77"/>
                <a:cs typeface="Al Bayan Plain" pitchFamily="2" charset="-78"/>
              </a:rPr>
              <a:t>Develop a Plan</a:t>
            </a:r>
          </a:p>
        </p:txBody>
      </p:sp>
    </p:spTree>
    <p:extLst>
      <p:ext uri="{BB962C8B-B14F-4D97-AF65-F5344CB8AC3E}">
        <p14:creationId xmlns:p14="http://schemas.microsoft.com/office/powerpoint/2010/main" val="2862896685"/>
      </p:ext>
    </p:extLst>
  </p:cSld>
  <p:clrMapOvr>
    <a:masterClrMapping/>
  </p:clrMapOvr>
  <p:transition spd="slow" advTm="272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4802B-7D51-AA43-9FF4-EB645561A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1884556"/>
            <a:ext cx="8123662" cy="2888166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classification EG (Topical Class)</a:t>
            </a:r>
          </a:p>
          <a:p>
            <a:pPr lvl="1" algn="l">
              <a:buFont typeface="Wingdings" pitchFamily="2" charset="2"/>
              <a:buChar char="v"/>
            </a:pPr>
            <a:r>
              <a:rPr lang="en-AU" sz="16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Butterflies on stamps -taxonomy, Cars on stamps by make and model</a:t>
            </a:r>
          </a:p>
          <a:p>
            <a:pPr lvl="1" algn="l">
              <a:buFont typeface="Wingdings" pitchFamily="2" charset="2"/>
              <a:buChar char="v"/>
            </a:pPr>
            <a:r>
              <a:rPr lang="en-AU" sz="16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Cats by breed</a:t>
            </a:r>
          </a:p>
          <a:p>
            <a:pPr algn="l">
              <a:buFont typeface="Wingdings" pitchFamily="2" charset="2"/>
              <a:buChar char="v"/>
            </a:pP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geographical area –</a:t>
            </a:r>
            <a:r>
              <a:rPr lang="en-AU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eg</a:t>
            </a: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West Coast of Tasmania (Postcards, Postal History)</a:t>
            </a:r>
          </a:p>
          <a:p>
            <a:pPr lvl="1" algn="l">
              <a:buFont typeface="Wingdings" pitchFamily="2" charset="2"/>
              <a:buChar char="v"/>
            </a:pPr>
            <a:r>
              <a:rPr lang="en-AU" sz="16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visit - Towns North-South or South – North </a:t>
            </a:r>
          </a:p>
          <a:p>
            <a:pPr lvl="1" algn="l">
              <a:buFont typeface="Wingdings" pitchFamily="2" charset="2"/>
              <a:buChar char="v"/>
            </a:pPr>
            <a:r>
              <a:rPr lang="en-AU" sz="16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By Ore Body</a:t>
            </a:r>
          </a:p>
          <a:p>
            <a:pPr algn="l">
              <a:buFont typeface="Wingdings" pitchFamily="2" charset="2"/>
              <a:buChar char="v"/>
            </a:pP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mix of material types of material </a:t>
            </a:r>
            <a:r>
              <a:rPr lang="en-AU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eg</a:t>
            </a: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Stamps, ephemera, covers, postcards, stationery (Open Class) illustrating any subject</a:t>
            </a:r>
          </a:p>
          <a:p>
            <a:pPr algn="l">
              <a:buFont typeface="Wingdings" pitchFamily="2" charset="2"/>
              <a:buChar char="v"/>
            </a:pP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Postmarks – by Post Office, by Type (Postal History – </a:t>
            </a:r>
            <a:r>
              <a:rPr lang="en-AU" b="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Marcophily</a:t>
            </a:r>
            <a:r>
              <a:rPr lang="en-AU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en-US" b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F409E-9D68-9A40-8808-EEA4DB543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097001"/>
          </a:xfrm>
        </p:spPr>
        <p:txBody>
          <a:bodyPr/>
          <a:lstStyle/>
          <a:p>
            <a:r>
              <a:rPr lang="en-US" b="1" dirty="0">
                <a:latin typeface="Playfair Display" pitchFamily="2" charset="77"/>
              </a:rPr>
              <a:t>Develop a Plan (2)</a:t>
            </a:r>
          </a:p>
        </p:txBody>
      </p:sp>
    </p:spTree>
    <p:extLst>
      <p:ext uri="{BB962C8B-B14F-4D97-AF65-F5344CB8AC3E}">
        <p14:creationId xmlns:p14="http://schemas.microsoft.com/office/powerpoint/2010/main" val="3870977072"/>
      </p:ext>
    </p:extLst>
  </p:cSld>
  <p:clrMapOvr>
    <a:masterClrMapping/>
  </p:clrMapOvr>
  <p:transition spd="slow" advTm="39311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233DA44-E35E-CF4C-904D-54F6AD7F6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839" y="1987706"/>
            <a:ext cx="8787161" cy="1168089"/>
          </a:xfrm>
        </p:spPr>
        <p:txBody>
          <a:bodyPr/>
          <a:lstStyle/>
          <a:p>
            <a:pPr marL="82868" indent="0" algn="l"/>
            <a:r>
              <a:rPr lang="en-US" sz="28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1. About the material itself, or</a:t>
            </a:r>
          </a:p>
          <a:p>
            <a:pPr marL="82868" indent="0" algn="l"/>
            <a:r>
              <a:rPr lang="en-US" sz="28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2. About anything, the material </a:t>
            </a:r>
            <a:r>
              <a:rPr lang="en-US" sz="2800" b="0" u="sng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illustrates</a:t>
            </a:r>
            <a:r>
              <a:rPr lang="en-US" sz="2800" b="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the story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0DD407-D4AF-D44C-8985-1D51D9CF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918582"/>
          </a:xfrm>
        </p:spPr>
        <p:txBody>
          <a:bodyPr/>
          <a:lstStyle/>
          <a:p>
            <a:r>
              <a:rPr lang="en-US" sz="5400" dirty="0"/>
              <a:t>Stories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6F0CD-9620-B445-ADA4-E05133CEBFAF}"/>
              </a:ext>
            </a:extLst>
          </p:cNvPr>
          <p:cNvSpPr txBox="1"/>
          <p:nvPr/>
        </p:nvSpPr>
        <p:spPr>
          <a:xfrm>
            <a:off x="245327" y="3155795"/>
            <a:ext cx="8675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- EG, stamp issues, Postal Stationery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- EG Cats Cars, Butterflies, a place, an event. You need a story line PLUS descriptions of the material </a:t>
            </a:r>
          </a:p>
        </p:txBody>
      </p:sp>
    </p:spTree>
    <p:extLst>
      <p:ext uri="{BB962C8B-B14F-4D97-AF65-F5344CB8AC3E}">
        <p14:creationId xmlns:p14="http://schemas.microsoft.com/office/powerpoint/2010/main" val="1899615503"/>
      </p:ext>
    </p:extLst>
  </p:cSld>
  <p:clrMapOvr>
    <a:masterClrMapping/>
  </p:clrMapOvr>
  <p:transition spd="slow" advTm="23722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3|6.3|9.9"/>
</p:tagLst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1350</Words>
  <Application>Microsoft Macintosh PowerPoint</Application>
  <PresentationFormat>On-screen Show (16:9)</PresentationFormat>
  <Paragraphs>144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Playfair Display SC</vt:lpstr>
      <vt:lpstr>Helvetica Neue</vt:lpstr>
      <vt:lpstr>Adobe Caslon Pro</vt:lpstr>
      <vt:lpstr>Wingdings</vt:lpstr>
      <vt:lpstr>Palatino</vt:lpstr>
      <vt:lpstr>Roboto Medium</vt:lpstr>
      <vt:lpstr>Georgia</vt:lpstr>
      <vt:lpstr>Playfair Display</vt:lpstr>
      <vt:lpstr>Arial</vt:lpstr>
      <vt:lpstr>Roboto</vt:lpstr>
      <vt:lpstr>Myriad Pro</vt:lpstr>
      <vt:lpstr>Open Sans</vt:lpstr>
      <vt:lpstr>Noto Sans Symbols</vt:lpstr>
      <vt:lpstr>Minion Pro</vt:lpstr>
      <vt:lpstr>Adobe Garamond Pro</vt:lpstr>
      <vt:lpstr>Merriweather</vt:lpstr>
      <vt:lpstr>Civic</vt:lpstr>
      <vt:lpstr>Preparing a Philatelic Display or Exhibit </vt:lpstr>
      <vt:lpstr>Topics</vt:lpstr>
      <vt:lpstr>What is an Exhibit or Display?</vt:lpstr>
      <vt:lpstr>Practicalities  - Exhibition Frames </vt:lpstr>
      <vt:lpstr> </vt:lpstr>
      <vt:lpstr>Organising your Material</vt:lpstr>
      <vt:lpstr>Develop a Plan</vt:lpstr>
      <vt:lpstr>Develop a Plan (2)</vt:lpstr>
      <vt:lpstr>Stories</vt:lpstr>
      <vt:lpstr>The 1d Green Letterpress Stamps of South Australia</vt:lpstr>
      <vt:lpstr> </vt:lpstr>
      <vt:lpstr>Napoleon: Exile, Death, Resurrection</vt:lpstr>
      <vt:lpstr>PowerPoint Presentation</vt:lpstr>
      <vt:lpstr>Designing Page Layouts</vt:lpstr>
      <vt:lpstr>Typography</vt:lpstr>
      <vt:lpstr>Typography - Readability</vt:lpstr>
      <vt:lpstr>Line height – 1.3 vs 1</vt:lpstr>
      <vt:lpstr>Write-up</vt:lpstr>
      <vt:lpstr>Title or Introductory Page</vt:lpstr>
      <vt:lpstr>Title or Introductory Page</vt:lpstr>
      <vt:lpstr>Preparing your Exhibit for an Exhibtion</vt:lpstr>
      <vt:lpstr>Resources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a Philatelic Display or Exhibit </dc:title>
  <cp:lastModifiedBy>Peter Allan</cp:lastModifiedBy>
  <cp:revision>50</cp:revision>
  <dcterms:modified xsi:type="dcterms:W3CDTF">2023-02-04T02:22:49Z</dcterms:modified>
</cp:coreProperties>
</file>